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aven Pro" panose="020B0604020202020204" charset="0"/>
      <p:regular r:id="rId24"/>
      <p:bold r:id="rId25"/>
    </p:embeddedFont>
    <p:embeddedFont>
      <p:font typeface="Nunito" pitchFamily="2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Thin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34B81B-C64D-48AB-AA36-E84CBCDD66DD}" v="21" dt="2024-01-06T16:32:41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c6059821d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ac6059821d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c89929de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c89929de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c89929d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ac89929de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ac89929d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ac89929d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c6059821d_1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c6059821d_1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bc4e9509c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bc4e9509c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bc4e9509c_0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bc4e9509c_0_1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bc4e9509c_0_1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bc4e9509c_0_1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c6059821d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ac6059821d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c6059821d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ac6059821d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ac6059821d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ac6059821d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c6059821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ac6059821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c6059821d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ac6059821d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160550" y="1613825"/>
            <a:ext cx="5490600" cy="18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266">
                <a:latin typeface="Calibri"/>
                <a:ea typeface="Calibri"/>
                <a:cs typeface="Calibri"/>
                <a:sym typeface="Calibri"/>
              </a:rPr>
              <a:t>Génie logiciel et Big Data</a:t>
            </a:r>
            <a:endParaRPr sz="4266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300">
                <a:solidFill>
                  <a:srgbClr val="E6EDF3"/>
                </a:solidFill>
                <a:latin typeface="Calibri"/>
                <a:ea typeface="Calibri"/>
                <a:cs typeface="Calibri"/>
                <a:sym typeface="Calibri"/>
              </a:rPr>
              <a:t>Gestion de base de données </a:t>
            </a:r>
            <a:r>
              <a:rPr lang="fr" sz="2250">
                <a:solidFill>
                  <a:srgbClr val="E6EDF3"/>
                </a:solidFill>
                <a:latin typeface="Calibri"/>
                <a:ea typeface="Calibri"/>
                <a:cs typeface="Calibri"/>
                <a:sym typeface="Calibri"/>
              </a:rPr>
              <a:t>annuelle des accidents corporels de la circulation routière années 2022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Calibri"/>
                <a:ea typeface="Calibri"/>
                <a:cs typeface="Calibri"/>
                <a:sym typeface="Calibri"/>
              </a:rPr>
              <a:t>Lynda FEDDAK	Alhussein JAMIL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75" y="89200"/>
            <a:ext cx="2638150" cy="1058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0" name="Google Shape;280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  <p:transition spd="med">
    <p:push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"/>
          <p:cNvSpPr txBox="1">
            <a:spLocks noGrp="1"/>
          </p:cNvSpPr>
          <p:nvPr>
            <p:ph type="title"/>
          </p:nvPr>
        </p:nvSpPr>
        <p:spPr>
          <a:xfrm>
            <a:off x="612025" y="2746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5 - Résultats 2</a:t>
            </a:r>
            <a:endParaRPr sz="20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pic>
        <p:nvPicPr>
          <p:cNvPr id="2" name="vid2">
            <a:hlinkClick r:id="" action="ppaction://media"/>
            <a:extLst>
              <a:ext uri="{FF2B5EF4-FFF2-40B4-BE49-F238E27FC236}">
                <a16:creationId xmlns:a16="http://schemas.microsoft.com/office/drawing/2014/main" id="{4FF1A63A-9818-D5B7-AB09-4B787A2311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025" y="935936"/>
            <a:ext cx="7727045" cy="4017158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"/>
          <p:cNvSpPr txBox="1">
            <a:spLocks noGrp="1"/>
          </p:cNvSpPr>
          <p:nvPr>
            <p:ph type="title"/>
          </p:nvPr>
        </p:nvSpPr>
        <p:spPr>
          <a:xfrm>
            <a:off x="612025" y="2746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5 - Résultats 3</a:t>
            </a:r>
            <a:endParaRPr sz="20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pic>
        <p:nvPicPr>
          <p:cNvPr id="2" name="Genie Logiciel Visualization App 2024-01-06 15-30-45">
            <a:hlinkClick r:id="" action="ppaction://media"/>
            <a:extLst>
              <a:ext uri="{FF2B5EF4-FFF2-40B4-BE49-F238E27FC236}">
                <a16:creationId xmlns:a16="http://schemas.microsoft.com/office/drawing/2014/main" id="{B5932B08-DCD1-B2F2-48F6-70B89A541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025" y="994635"/>
            <a:ext cx="8113371" cy="387424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4"/>
          <p:cNvSpPr txBox="1">
            <a:spLocks noGrp="1"/>
          </p:cNvSpPr>
          <p:nvPr>
            <p:ph type="title"/>
          </p:nvPr>
        </p:nvSpPr>
        <p:spPr>
          <a:xfrm>
            <a:off x="612025" y="2746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5 - Résultats 4</a:t>
            </a:r>
            <a:endParaRPr sz="20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pic>
        <p:nvPicPr>
          <p:cNvPr id="2" name="Genie Logiciel Visualization App 2024-01-06 15-29-40">
            <a:hlinkClick r:id="" action="ppaction://media"/>
            <a:extLst>
              <a:ext uri="{FF2B5EF4-FFF2-40B4-BE49-F238E27FC236}">
                <a16:creationId xmlns:a16="http://schemas.microsoft.com/office/drawing/2014/main" id="{C19D4C2B-6AE3-6897-35A6-0BFD5C158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025" y="990589"/>
            <a:ext cx="7957352" cy="3878285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sp>
        <p:nvSpPr>
          <p:cNvPr id="428" name="Google Shape;428;p25"/>
          <p:cNvSpPr txBox="1">
            <a:spLocks noGrp="1"/>
          </p:cNvSpPr>
          <p:nvPr>
            <p:ph type="title"/>
          </p:nvPr>
        </p:nvSpPr>
        <p:spPr>
          <a:xfrm>
            <a:off x="612025" y="2746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6 - Conclusion</a:t>
            </a:r>
            <a:endParaRPr sz="2000" dirty="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2000" dirty="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25"/>
          <p:cNvSpPr txBox="1"/>
          <p:nvPr/>
        </p:nvSpPr>
        <p:spPr>
          <a:xfrm>
            <a:off x="1066696" y="801703"/>
            <a:ext cx="7658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rPr>
              <a:t>Pour le développement de notre application d'exploitation d'une base de données, nous avons suivi le schéma suivant : </a:t>
            </a:r>
            <a:endParaRPr sz="1500" dirty="0">
              <a:solidFill>
                <a:srgbClr val="0D111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0" name="Google Shape;430;p25"/>
          <p:cNvGrpSpPr/>
          <p:nvPr/>
        </p:nvGrpSpPr>
        <p:grpSpPr>
          <a:xfrm>
            <a:off x="321567" y="4202980"/>
            <a:ext cx="8500865" cy="665895"/>
            <a:chOff x="1593000" y="2322566"/>
            <a:chExt cx="5957993" cy="643502"/>
          </a:xfrm>
        </p:grpSpPr>
        <p:sp>
          <p:nvSpPr>
            <p:cNvPr id="431" name="Google Shape;431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 flipH="1">
              <a:off x="2282899" y="2322573"/>
              <a:ext cx="15606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5"/>
            <p:cNvSpPr/>
            <p:nvPr/>
          </p:nvSpPr>
          <p:spPr>
            <a:xfrm rot="-5400000">
              <a:off x="3264469" y="2043902"/>
              <a:ext cx="643361" cy="1200689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5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4186493" y="2323750"/>
              <a:ext cx="3364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Construction de l'application à partir de sous-modules.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Débogage des éventuels conflits.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Travail sur la présentation.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25"/>
          <p:cNvGrpSpPr/>
          <p:nvPr/>
        </p:nvGrpSpPr>
        <p:grpSpPr>
          <a:xfrm>
            <a:off x="321567" y="3525330"/>
            <a:ext cx="8500865" cy="665901"/>
            <a:chOff x="1593000" y="2322561"/>
            <a:chExt cx="5957993" cy="643507"/>
          </a:xfrm>
        </p:grpSpPr>
        <p:sp>
          <p:nvSpPr>
            <p:cNvPr id="438" name="Google Shape;438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5"/>
            <p:cNvSpPr/>
            <p:nvPr/>
          </p:nvSpPr>
          <p:spPr>
            <a:xfrm flipH="1">
              <a:off x="2283045" y="2322568"/>
              <a:ext cx="14985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5"/>
            <p:cNvSpPr/>
            <p:nvPr/>
          </p:nvSpPr>
          <p:spPr>
            <a:xfrm rot="-5400000">
              <a:off x="3250519" y="2029948"/>
              <a:ext cx="643361" cy="1228588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5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4186493" y="2323745"/>
              <a:ext cx="3364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Intégration des apprentissages du prototypage.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Création d'outils personnalisables et universels.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Simplification de la procédure d'assemblage.</a:t>
              </a:r>
              <a:endParaRPr sz="800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25"/>
          <p:cNvGrpSpPr/>
          <p:nvPr/>
        </p:nvGrpSpPr>
        <p:grpSpPr>
          <a:xfrm>
            <a:off x="321567" y="2847655"/>
            <a:ext cx="8500865" cy="665903"/>
            <a:chOff x="1593000" y="2322559"/>
            <a:chExt cx="5957993" cy="643509"/>
          </a:xfrm>
        </p:grpSpPr>
        <p:sp>
          <p:nvSpPr>
            <p:cNvPr id="445" name="Google Shape;445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 flipH="1">
              <a:off x="2283103" y="2322566"/>
              <a:ext cx="15036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 rot="-5400000">
              <a:off x="3251684" y="2031110"/>
              <a:ext cx="643361" cy="1226258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2342627" y="2399941"/>
              <a:ext cx="653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Prototypage</a:t>
              </a:r>
              <a:endPara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5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4186493" y="2323187"/>
              <a:ext cx="3364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Utilisation d'une petite partie des données.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Test de différents outils et modules (tkinter, plotly, etc.).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Roboto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Orientation vers un modèle réalisable et efficace</a:t>
              </a:r>
              <a:r>
                <a:rPr lang="fr" sz="800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800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25"/>
          <p:cNvGrpSpPr/>
          <p:nvPr/>
        </p:nvGrpSpPr>
        <p:grpSpPr>
          <a:xfrm>
            <a:off x="321567" y="2170028"/>
            <a:ext cx="8500865" cy="665894"/>
            <a:chOff x="1593000" y="2322568"/>
            <a:chExt cx="5957993" cy="643500"/>
          </a:xfrm>
        </p:grpSpPr>
        <p:sp>
          <p:nvSpPr>
            <p:cNvPr id="453" name="Google Shape;453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 flipH="1">
              <a:off x="2282856" y="2322577"/>
              <a:ext cx="15090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 rot="-5400000">
              <a:off x="3252831" y="2032269"/>
              <a:ext cx="643361" cy="1223963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5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4186493" y="2323754"/>
              <a:ext cx="3364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Décomposition du projet en plusieurs grandes parties.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Création des tâches exécutables en parallèle.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Répartition en fonction des expertises.</a:t>
              </a:r>
              <a:endParaRPr sz="800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" name="Google Shape;459;p25"/>
          <p:cNvGrpSpPr/>
          <p:nvPr/>
        </p:nvGrpSpPr>
        <p:grpSpPr>
          <a:xfrm>
            <a:off x="321567" y="1492374"/>
            <a:ext cx="8500865" cy="665894"/>
            <a:chOff x="1593000" y="2322568"/>
            <a:chExt cx="5957993" cy="643500"/>
          </a:xfrm>
        </p:grpSpPr>
        <p:sp>
          <p:nvSpPr>
            <p:cNvPr id="460" name="Google Shape;460;p25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 flipH="1">
              <a:off x="2283045" y="2322580"/>
              <a:ext cx="1498500" cy="6426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 rot="-5400000">
              <a:off x="3250519" y="2029960"/>
              <a:ext cx="643361" cy="1228588"/>
            </a:xfrm>
            <a:prstGeom prst="flowChartOffpageConnector">
              <a:avLst/>
            </a:prstGeom>
            <a:solidFill>
              <a:srgbClr val="1B78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Familiarisation avec les données brutes</a:t>
              </a:r>
              <a:endParaRPr sz="10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5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4186493" y="2323757"/>
              <a:ext cx="33645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Compréhension de la base de données et des différentes relations entre les données.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Nettoyage de la base de données.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800"/>
                <a:buFont typeface="Calibri"/>
                <a:buChar char="●"/>
              </a:pPr>
              <a:r>
                <a:rPr lang="fr" sz="800" b="1">
                  <a:solidFill>
                    <a:srgbClr val="0D1117"/>
                  </a:solidFill>
                  <a:latin typeface="Calibri"/>
                  <a:ea typeface="Calibri"/>
                  <a:cs typeface="Calibri"/>
                  <a:sym typeface="Calibri"/>
                </a:rPr>
                <a:t>Développement de l'intuition concernant les questions potentielles auxquelles notre application répondra.</a:t>
              </a:r>
              <a:endParaRPr sz="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25"/>
          <p:cNvSpPr/>
          <p:nvPr/>
        </p:nvSpPr>
        <p:spPr>
          <a:xfrm>
            <a:off x="1391132" y="3605413"/>
            <a:ext cx="2769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Développement d'outils généraux et génériques</a:t>
            </a:r>
            <a:endParaRPr sz="1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5"/>
          <p:cNvSpPr/>
          <p:nvPr/>
        </p:nvSpPr>
        <p:spPr>
          <a:xfrm>
            <a:off x="1391132" y="2250104"/>
            <a:ext cx="2769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Élaboration et répartition des tâches</a:t>
            </a:r>
            <a:endParaRPr sz="1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5"/>
          <p:cNvSpPr/>
          <p:nvPr/>
        </p:nvSpPr>
        <p:spPr>
          <a:xfrm>
            <a:off x="1391132" y="4283058"/>
            <a:ext cx="27690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Assemblage et tests</a:t>
            </a:r>
            <a:endParaRPr sz="1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6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66">
                <a:latin typeface="Calibri"/>
                <a:ea typeface="Calibri"/>
                <a:cs typeface="Calibri"/>
                <a:sym typeface="Calibri"/>
              </a:rPr>
              <a:t>Génie logiciel et Big Data</a:t>
            </a:r>
            <a:endParaRPr sz="3066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66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alibri"/>
                <a:ea typeface="Calibri"/>
                <a:cs typeface="Calibri"/>
                <a:sym typeface="Calibri"/>
              </a:rPr>
              <a:t>Lynda FEDDAK	Alhussein JAMIL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Calibri"/>
                <a:ea typeface="Calibri"/>
                <a:cs typeface="Calibri"/>
                <a:sym typeface="Calibri"/>
              </a:rPr>
              <a:t>2023-2024</a:t>
            </a:r>
            <a:endParaRPr sz="2300">
              <a:solidFill>
                <a:srgbClr val="E6ED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6"/>
          <p:cNvSpPr txBox="1">
            <a:spLocks noGrp="1"/>
          </p:cNvSpPr>
          <p:nvPr>
            <p:ph type="body" idx="1"/>
          </p:nvPr>
        </p:nvSpPr>
        <p:spPr>
          <a:xfrm>
            <a:off x="1388625" y="30810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 b="1">
                <a:latin typeface="Calibri"/>
                <a:ea typeface="Calibri"/>
                <a:cs typeface="Calibri"/>
                <a:sym typeface="Calibri"/>
              </a:rPr>
              <a:t>Merci pour votre attention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pic>
        <p:nvPicPr>
          <p:cNvPr id="477" name="Google Shape;4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79342">
            <a:off x="6972837" y="1673125"/>
            <a:ext cx="1299264" cy="140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60771">
            <a:off x="1296286" y="1516133"/>
            <a:ext cx="1299264" cy="140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>
            <a:spLocks noGrp="1"/>
          </p:cNvSpPr>
          <p:nvPr>
            <p:ph type="title"/>
          </p:nvPr>
        </p:nvSpPr>
        <p:spPr>
          <a:xfrm>
            <a:off x="612025" y="2746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1 - Présentation de l’équipe </a:t>
            </a:r>
            <a:endParaRPr sz="20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3152550" y="1661625"/>
            <a:ext cx="3028200" cy="3028200"/>
          </a:xfrm>
          <a:prstGeom prst="rtTriangle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D1117"/>
                </a:solidFill>
                <a:latin typeface="Nunito"/>
                <a:ea typeface="Nunito"/>
                <a:cs typeface="Nunito"/>
                <a:sym typeface="Nunito"/>
              </a:rPr>
              <a:t>50</a:t>
            </a:r>
            <a:endParaRPr>
              <a:solidFill>
                <a:srgbClr val="0D111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14"/>
          <p:cNvSpPr/>
          <p:nvPr/>
        </p:nvSpPr>
        <p:spPr>
          <a:xfrm rot="10800000">
            <a:off x="3304950" y="1509225"/>
            <a:ext cx="3028200" cy="3028200"/>
          </a:xfrm>
          <a:prstGeom prst="rtTriangle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8" name="Google Shape;28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562" y="3255688"/>
            <a:ext cx="1299264" cy="140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111" y="1509233"/>
            <a:ext cx="1299264" cy="140066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4"/>
          <p:cNvSpPr txBox="1"/>
          <p:nvPr/>
        </p:nvSpPr>
        <p:spPr>
          <a:xfrm>
            <a:off x="5083675" y="2909900"/>
            <a:ext cx="125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Lynda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3152550" y="2909900"/>
            <a:ext cx="122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Alhussein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4"/>
          <p:cNvSpPr/>
          <p:nvPr/>
        </p:nvSpPr>
        <p:spPr>
          <a:xfrm rot="1827429">
            <a:off x="7286187" y="2128968"/>
            <a:ext cx="1763092" cy="1524665"/>
          </a:xfrm>
          <a:prstGeom prst="triangle">
            <a:avLst>
              <a:gd name="adj" fmla="val 50000"/>
            </a:avLst>
          </a:prstGeom>
          <a:solidFill>
            <a:srgbClr val="0C343D"/>
          </a:solidFill>
          <a:ln w="952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p14"/>
          <p:cNvSpPr/>
          <p:nvPr/>
        </p:nvSpPr>
        <p:spPr>
          <a:xfrm rot="5400000">
            <a:off x="6807199" y="1392875"/>
            <a:ext cx="1759200" cy="1521300"/>
          </a:xfrm>
          <a:prstGeom prst="triangle">
            <a:avLst>
              <a:gd name="adj" fmla="val 50000"/>
            </a:avLst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Google Shape;294;p14"/>
          <p:cNvSpPr/>
          <p:nvPr/>
        </p:nvSpPr>
        <p:spPr>
          <a:xfrm rot="5400000">
            <a:off x="6826274" y="3297875"/>
            <a:ext cx="1759200" cy="1521300"/>
          </a:xfrm>
          <a:prstGeom prst="triangle">
            <a:avLst>
              <a:gd name="adj" fmla="val 50000"/>
            </a:avLst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Google Shape;295;p14"/>
          <p:cNvSpPr/>
          <p:nvPr/>
        </p:nvSpPr>
        <p:spPr>
          <a:xfrm rot="-1837261" flipH="1">
            <a:off x="222671" y="2164731"/>
            <a:ext cx="1754565" cy="1522087"/>
          </a:xfrm>
          <a:prstGeom prst="triangle">
            <a:avLst>
              <a:gd name="adj" fmla="val 50000"/>
            </a:avLst>
          </a:prstGeom>
          <a:solidFill>
            <a:srgbClr val="0C343D"/>
          </a:solidFill>
          <a:ln w="952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14"/>
          <p:cNvSpPr/>
          <p:nvPr/>
        </p:nvSpPr>
        <p:spPr>
          <a:xfrm rot="-5400000" flipH="1">
            <a:off x="679212" y="1432300"/>
            <a:ext cx="1759200" cy="1511400"/>
          </a:xfrm>
          <a:prstGeom prst="triangle">
            <a:avLst>
              <a:gd name="adj" fmla="val 50000"/>
            </a:avLst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14"/>
          <p:cNvSpPr/>
          <p:nvPr/>
        </p:nvSpPr>
        <p:spPr>
          <a:xfrm rot="-5400000" flipH="1">
            <a:off x="679212" y="3337300"/>
            <a:ext cx="1759200" cy="1511400"/>
          </a:xfrm>
          <a:prstGeom prst="triangle">
            <a:avLst>
              <a:gd name="adj" fmla="val 50000"/>
            </a:avLst>
          </a:prstGeom>
          <a:solidFill>
            <a:srgbClr val="0C34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Google Shape;298;p14"/>
          <p:cNvSpPr txBox="1"/>
          <p:nvPr/>
        </p:nvSpPr>
        <p:spPr>
          <a:xfrm>
            <a:off x="6789750" y="3800500"/>
            <a:ext cx="150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L’interface utilisateur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4"/>
          <p:cNvSpPr txBox="1"/>
          <p:nvPr/>
        </p:nvSpPr>
        <p:spPr>
          <a:xfrm>
            <a:off x="7211550" y="2813525"/>
            <a:ext cx="150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visualisation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 données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4"/>
          <p:cNvSpPr txBox="1"/>
          <p:nvPr/>
        </p:nvSpPr>
        <p:spPr>
          <a:xfrm>
            <a:off x="6789750" y="1861025"/>
            <a:ext cx="1506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 requêtes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4"/>
          <p:cNvSpPr txBox="1"/>
          <p:nvPr/>
        </p:nvSpPr>
        <p:spPr>
          <a:xfrm>
            <a:off x="829150" y="1819288"/>
            <a:ext cx="1882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Traitement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la base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données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4"/>
          <p:cNvSpPr txBox="1"/>
          <p:nvPr/>
        </p:nvSpPr>
        <p:spPr>
          <a:xfrm>
            <a:off x="688225" y="2883225"/>
            <a:ext cx="118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Conception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 MLD 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4"/>
          <p:cNvSpPr txBox="1"/>
          <p:nvPr/>
        </p:nvSpPr>
        <p:spPr>
          <a:xfrm>
            <a:off x="752950" y="3800500"/>
            <a:ext cx="1882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définition des contraintes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4423050" y="2796125"/>
            <a:ext cx="619800" cy="619800"/>
          </a:xfrm>
          <a:prstGeom prst="rtTriangle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14"/>
          <p:cNvSpPr/>
          <p:nvPr/>
        </p:nvSpPr>
        <p:spPr>
          <a:xfrm rot="10800000">
            <a:off x="4423063" y="2796125"/>
            <a:ext cx="619800" cy="619800"/>
          </a:xfrm>
          <a:prstGeom prst="rtTriangle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4383268" y="3013425"/>
            <a:ext cx="51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4"/>
          <p:cNvSpPr txBox="1"/>
          <p:nvPr/>
        </p:nvSpPr>
        <p:spPr>
          <a:xfrm>
            <a:off x="4582568" y="2716275"/>
            <a:ext cx="51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50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"/>
          <p:cNvSpPr txBox="1">
            <a:spLocks noGrp="1"/>
          </p:cNvSpPr>
          <p:nvPr>
            <p:ph type="title"/>
          </p:nvPr>
        </p:nvSpPr>
        <p:spPr>
          <a:xfrm>
            <a:off x="618000" y="2937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2 - Modèle logique des données</a:t>
            </a:r>
            <a:endParaRPr/>
          </a:p>
        </p:txBody>
      </p:sp>
      <p:sp>
        <p:nvSpPr>
          <p:cNvPr id="314" name="Google Shape;314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pic>
        <p:nvPicPr>
          <p:cNvPr id="315" name="Google Shape;3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0" y="0"/>
            <a:ext cx="812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sp>
        <p:nvSpPr>
          <p:cNvPr id="321" name="Google Shape;321;p16"/>
          <p:cNvSpPr/>
          <p:nvPr/>
        </p:nvSpPr>
        <p:spPr>
          <a:xfrm>
            <a:off x="1992150" y="2814075"/>
            <a:ext cx="1033800" cy="103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55298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2337400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525" y="2337400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5950" y="2337400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6"/>
          <p:cNvSpPr txBox="1"/>
          <p:nvPr/>
        </p:nvSpPr>
        <p:spPr>
          <a:xfrm>
            <a:off x="1612200" y="2345200"/>
            <a:ext cx="179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latin typeface="Calibri"/>
                <a:ea typeface="Calibri"/>
                <a:cs typeface="Calibri"/>
                <a:sym typeface="Calibri"/>
              </a:rPr>
              <a:t>Différents Accidents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" name="Google Shape;326;p16"/>
          <p:cNvSpPr txBox="1"/>
          <p:nvPr/>
        </p:nvSpPr>
        <p:spPr>
          <a:xfrm>
            <a:off x="4227000" y="2325525"/>
            <a:ext cx="179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latin typeface="Calibri"/>
                <a:ea typeface="Calibri"/>
                <a:cs typeface="Calibri"/>
                <a:sym typeface="Calibri"/>
              </a:rPr>
              <a:t>Véhicules impliqués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16"/>
          <p:cNvSpPr txBox="1"/>
          <p:nvPr/>
        </p:nvSpPr>
        <p:spPr>
          <a:xfrm>
            <a:off x="6777050" y="2345200"/>
            <a:ext cx="187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latin typeface="Calibri"/>
                <a:ea typeface="Calibri"/>
                <a:cs typeface="Calibri"/>
                <a:sym typeface="Calibri"/>
              </a:rPr>
              <a:t>Personnes impliqués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4735350" y="2821850"/>
            <a:ext cx="1033800" cy="103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94493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6"/>
          <p:cNvSpPr/>
          <p:nvPr/>
        </p:nvSpPr>
        <p:spPr>
          <a:xfrm>
            <a:off x="7326150" y="2814075"/>
            <a:ext cx="1033800" cy="103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123391 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6"/>
          <p:cNvSpPr txBox="1">
            <a:spLocks noGrp="1"/>
          </p:cNvSpPr>
          <p:nvPr>
            <p:ph type="title"/>
          </p:nvPr>
        </p:nvSpPr>
        <p:spPr>
          <a:xfrm>
            <a:off x="612025" y="2746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3 - La base de données</a:t>
            </a:r>
            <a:endParaRPr sz="20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6"/>
          <p:cNvSpPr txBox="1"/>
          <p:nvPr/>
        </p:nvSpPr>
        <p:spPr>
          <a:xfrm>
            <a:off x="1111950" y="1453900"/>
            <a:ext cx="7413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rPr>
              <a:t>Base de données annuelles des accidents corporels de la circulation routière de l’année </a:t>
            </a:r>
            <a:r>
              <a:rPr lang="fr" sz="1800" b="1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18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title"/>
          </p:nvPr>
        </p:nvSpPr>
        <p:spPr>
          <a:xfrm>
            <a:off x="612025" y="2746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4 - Outils utilisés et données ajoutées:</a:t>
            </a:r>
            <a:endParaRPr sz="20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499200"/>
            <a:ext cx="43110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550" y="1518875"/>
            <a:ext cx="431100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7"/>
          <p:cNvSpPr/>
          <p:nvPr/>
        </p:nvSpPr>
        <p:spPr>
          <a:xfrm>
            <a:off x="1221625" y="2671325"/>
            <a:ext cx="1409100" cy="140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Traitement de la base de donnée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7"/>
          <p:cNvSpPr/>
          <p:nvPr/>
        </p:nvSpPr>
        <p:spPr>
          <a:xfrm>
            <a:off x="2414100" y="3107375"/>
            <a:ext cx="1409100" cy="140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Requêtes SQL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7"/>
          <p:cNvSpPr/>
          <p:nvPr/>
        </p:nvSpPr>
        <p:spPr>
          <a:xfrm>
            <a:off x="5488775" y="2671325"/>
            <a:ext cx="1409100" cy="140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C343D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Matplotlib </a:t>
            </a:r>
            <a:r>
              <a:rPr lang="fr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 la Visualisation des données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206" y="1499195"/>
            <a:ext cx="150168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7"/>
          <p:cNvSpPr/>
          <p:nvPr/>
        </p:nvSpPr>
        <p:spPr>
          <a:xfrm>
            <a:off x="6701575" y="3107375"/>
            <a:ext cx="1409100" cy="140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C343D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Tkinter</a:t>
            </a:r>
            <a:r>
              <a:rPr lang="fr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pour l’interface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17"/>
          <p:cNvPicPr preferRelativeResize="0"/>
          <p:nvPr/>
        </p:nvPicPr>
        <p:blipFill rotWithShape="1">
          <a:blip r:embed="rId5">
            <a:alphaModFix/>
          </a:blip>
          <a:srcRect l="8520" t="8090" r="10559" b="13515"/>
          <a:stretch/>
        </p:blipFill>
        <p:spPr>
          <a:xfrm>
            <a:off x="5886100" y="1499200"/>
            <a:ext cx="2224575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612025" y="2746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4 - Outils utilisés et données ajoutées:</a:t>
            </a:r>
            <a:endParaRPr sz="20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20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18"/>
          <p:cNvPicPr preferRelativeResize="0"/>
          <p:nvPr/>
        </p:nvPicPr>
        <p:blipFill rotWithShape="1">
          <a:blip r:embed="rId3">
            <a:alphaModFix/>
          </a:blip>
          <a:srcRect l="9306" t="2323" r="1891" b="2055"/>
          <a:stretch/>
        </p:blipFill>
        <p:spPr>
          <a:xfrm>
            <a:off x="6123550" y="1362663"/>
            <a:ext cx="2894700" cy="16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550" y="76725"/>
            <a:ext cx="2894700" cy="11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550" y="3082350"/>
            <a:ext cx="2894700" cy="19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600" y="2100263"/>
            <a:ext cx="4629150" cy="1857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18"/>
          <p:cNvCxnSpPr>
            <a:stCxn id="356" idx="0"/>
            <a:endCxn id="352" idx="1"/>
          </p:cNvCxnSpPr>
          <p:nvPr/>
        </p:nvCxnSpPr>
        <p:spPr>
          <a:xfrm rot="10800000" flipH="1">
            <a:off x="3772950" y="675275"/>
            <a:ext cx="2350500" cy="1421100"/>
          </a:xfrm>
          <a:prstGeom prst="straightConnector1">
            <a:avLst/>
          </a:prstGeom>
          <a:noFill/>
          <a:ln w="38100" cap="flat" cmpd="sng">
            <a:solidFill>
              <a:srgbClr val="45818E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18"/>
          <p:cNvSpPr/>
          <p:nvPr/>
        </p:nvSpPr>
        <p:spPr>
          <a:xfrm>
            <a:off x="3549900" y="2096375"/>
            <a:ext cx="446100" cy="218100"/>
          </a:xfrm>
          <a:prstGeom prst="rect">
            <a:avLst/>
          </a:prstGeom>
          <a:noFill/>
          <a:ln w="3810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7" name="Google Shape;357;p18"/>
          <p:cNvSpPr/>
          <p:nvPr/>
        </p:nvSpPr>
        <p:spPr>
          <a:xfrm>
            <a:off x="4048500" y="2096375"/>
            <a:ext cx="406500" cy="2181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8" name="Google Shape;358;p18"/>
          <p:cNvCxnSpPr>
            <a:stCxn id="357" idx="2"/>
            <a:endCxn id="359" idx="1"/>
          </p:cNvCxnSpPr>
          <p:nvPr/>
        </p:nvCxnSpPr>
        <p:spPr>
          <a:xfrm>
            <a:off x="4251750" y="2314475"/>
            <a:ext cx="1865100" cy="17751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18"/>
          <p:cNvSpPr/>
          <p:nvPr/>
        </p:nvSpPr>
        <p:spPr>
          <a:xfrm>
            <a:off x="4511225" y="2096375"/>
            <a:ext cx="406500" cy="218100"/>
          </a:xfrm>
          <a:prstGeom prst="rect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1" name="Google Shape;361;p18"/>
          <p:cNvCxnSpPr/>
          <p:nvPr/>
        </p:nvCxnSpPr>
        <p:spPr>
          <a:xfrm>
            <a:off x="4917725" y="2205425"/>
            <a:ext cx="1199100" cy="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2" name="Google Shape;362;p18"/>
          <p:cNvSpPr txBox="1"/>
          <p:nvPr/>
        </p:nvSpPr>
        <p:spPr>
          <a:xfrm>
            <a:off x="350600" y="1699625"/>
            <a:ext cx="570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Exemple:</a:t>
            </a:r>
            <a:r>
              <a:rPr lang="fr" sz="15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 sz="1500">
                <a:solidFill>
                  <a:srgbClr val="0D1117"/>
                </a:solidFill>
                <a:latin typeface="Calibri"/>
                <a:ea typeface="Calibri"/>
                <a:cs typeface="Calibri"/>
                <a:sym typeface="Calibri"/>
              </a:rPr>
              <a:t>Table caractéristiques</a:t>
            </a:r>
            <a:endParaRPr sz="1500">
              <a:solidFill>
                <a:srgbClr val="0D111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8"/>
          <p:cNvSpPr/>
          <p:nvPr/>
        </p:nvSpPr>
        <p:spPr>
          <a:xfrm>
            <a:off x="6116700" y="93150"/>
            <a:ext cx="2894700" cy="11973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18"/>
          <p:cNvSpPr/>
          <p:nvPr/>
        </p:nvSpPr>
        <p:spPr>
          <a:xfrm>
            <a:off x="6116700" y="3120400"/>
            <a:ext cx="2894700" cy="19386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5" name="Google Shape;365;p18"/>
          <p:cNvSpPr/>
          <p:nvPr/>
        </p:nvSpPr>
        <p:spPr>
          <a:xfrm>
            <a:off x="6123550" y="1362600"/>
            <a:ext cx="2894700" cy="1647600"/>
          </a:xfrm>
          <a:prstGeom prst="rect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087" y="758300"/>
            <a:ext cx="4308625" cy="434394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9"/>
          <p:cNvSpPr/>
          <p:nvPr/>
        </p:nvSpPr>
        <p:spPr>
          <a:xfrm>
            <a:off x="2691438" y="1573075"/>
            <a:ext cx="1010100" cy="1527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p19"/>
          <p:cNvSpPr/>
          <p:nvPr/>
        </p:nvSpPr>
        <p:spPr>
          <a:xfrm>
            <a:off x="4847688" y="1689825"/>
            <a:ext cx="1010100" cy="152700"/>
          </a:xfrm>
          <a:prstGeom prst="rect">
            <a:avLst/>
          </a:prstGeom>
          <a:noFill/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19"/>
          <p:cNvSpPr/>
          <p:nvPr/>
        </p:nvSpPr>
        <p:spPr>
          <a:xfrm>
            <a:off x="4847688" y="2632550"/>
            <a:ext cx="1010100" cy="152700"/>
          </a:xfrm>
          <a:prstGeom prst="rect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p19"/>
          <p:cNvSpPr/>
          <p:nvPr/>
        </p:nvSpPr>
        <p:spPr>
          <a:xfrm>
            <a:off x="2843838" y="2335075"/>
            <a:ext cx="1058100" cy="152700"/>
          </a:xfrm>
          <a:prstGeom prst="rect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2570088" y="3137325"/>
            <a:ext cx="1724400" cy="152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19"/>
          <p:cNvSpPr/>
          <p:nvPr/>
        </p:nvSpPr>
        <p:spPr>
          <a:xfrm>
            <a:off x="4847688" y="2480150"/>
            <a:ext cx="1010100" cy="1527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693500" y="1978500"/>
            <a:ext cx="1186500" cy="118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Primary Keys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7264000" y="2115650"/>
            <a:ext cx="1186500" cy="118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Foreign Keys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19"/>
          <p:cNvCxnSpPr>
            <a:stCxn id="377" idx="6"/>
            <a:endCxn id="371" idx="1"/>
          </p:cNvCxnSpPr>
          <p:nvPr/>
        </p:nvCxnSpPr>
        <p:spPr>
          <a:xfrm rot="10800000" flipH="1">
            <a:off x="1880000" y="1649550"/>
            <a:ext cx="811500" cy="922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0" name="Google Shape;380;p19"/>
          <p:cNvCxnSpPr>
            <a:stCxn id="377" idx="6"/>
            <a:endCxn id="374" idx="1"/>
          </p:cNvCxnSpPr>
          <p:nvPr/>
        </p:nvCxnSpPr>
        <p:spPr>
          <a:xfrm rot="10800000" flipH="1">
            <a:off x="1880000" y="2411550"/>
            <a:ext cx="963900" cy="160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" name="Google Shape;381;p19"/>
          <p:cNvCxnSpPr>
            <a:stCxn id="377" idx="6"/>
            <a:endCxn id="375" idx="1"/>
          </p:cNvCxnSpPr>
          <p:nvPr/>
        </p:nvCxnSpPr>
        <p:spPr>
          <a:xfrm>
            <a:off x="1880000" y="2571750"/>
            <a:ext cx="690000" cy="642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19"/>
          <p:cNvCxnSpPr>
            <a:endCxn id="372" idx="3"/>
          </p:cNvCxnSpPr>
          <p:nvPr/>
        </p:nvCxnSpPr>
        <p:spPr>
          <a:xfrm rot="10800000">
            <a:off x="5857788" y="1766175"/>
            <a:ext cx="1406100" cy="942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" name="Google Shape;383;p19"/>
          <p:cNvCxnSpPr>
            <a:endCxn id="376" idx="3"/>
          </p:cNvCxnSpPr>
          <p:nvPr/>
        </p:nvCxnSpPr>
        <p:spPr>
          <a:xfrm rot="10800000">
            <a:off x="5857788" y="2556500"/>
            <a:ext cx="1406100" cy="152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19"/>
          <p:cNvCxnSpPr>
            <a:stCxn id="378" idx="2"/>
            <a:endCxn id="373" idx="3"/>
          </p:cNvCxnSpPr>
          <p:nvPr/>
        </p:nvCxnSpPr>
        <p:spPr>
          <a:xfrm rot="10800000">
            <a:off x="5857900" y="2708900"/>
            <a:ext cx="14061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p19"/>
          <p:cNvSpPr txBox="1">
            <a:spLocks noGrp="1"/>
          </p:cNvSpPr>
          <p:nvPr>
            <p:ph type="title"/>
          </p:nvPr>
        </p:nvSpPr>
        <p:spPr>
          <a:xfrm>
            <a:off x="612025" y="2746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4 - Outils utilisés et données ajoutées:</a:t>
            </a:r>
            <a:endParaRPr sz="20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20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0"/>
          <p:cNvSpPr txBox="1">
            <a:spLocks noGrp="1"/>
          </p:cNvSpPr>
          <p:nvPr>
            <p:ph type="title"/>
          </p:nvPr>
        </p:nvSpPr>
        <p:spPr>
          <a:xfrm>
            <a:off x="612025" y="2746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000" dirty="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5 - Résultat 1</a:t>
            </a:r>
            <a:endParaRPr sz="2000" dirty="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7" y="1345878"/>
            <a:ext cx="8983573" cy="37278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92" name="Google Shape;392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sp>
        <p:nvSpPr>
          <p:cNvPr id="393" name="Google Shape;393;p20"/>
          <p:cNvSpPr/>
          <p:nvPr/>
        </p:nvSpPr>
        <p:spPr>
          <a:xfrm>
            <a:off x="7590646" y="597776"/>
            <a:ext cx="1409100" cy="140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0C343D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Matplotlib </a:t>
            </a:r>
            <a:r>
              <a:rPr lang="fr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 la Visualisation des données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1">
            <a:hlinkClick r:id="" action="ppaction://media"/>
            <a:extLst>
              <a:ext uri="{FF2B5EF4-FFF2-40B4-BE49-F238E27FC236}">
                <a16:creationId xmlns:a16="http://schemas.microsoft.com/office/drawing/2014/main" id="{CEA5D461-8928-BEC5-47C5-64061549E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024" y="979175"/>
            <a:ext cx="8113371" cy="3982207"/>
          </a:xfrm>
          <a:prstGeom prst="rect">
            <a:avLst/>
          </a:prstGeom>
        </p:spPr>
      </p:pic>
      <p:sp>
        <p:nvSpPr>
          <p:cNvPr id="398" name="Google Shape;398;p21"/>
          <p:cNvSpPr txBox="1">
            <a:spLocks noGrp="1"/>
          </p:cNvSpPr>
          <p:nvPr>
            <p:ph type="title"/>
          </p:nvPr>
        </p:nvSpPr>
        <p:spPr>
          <a:xfrm>
            <a:off x="612025" y="2746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4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5 - Résultat 1</a:t>
            </a:r>
            <a:endParaRPr sz="20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sp>
        <p:nvSpPr>
          <p:cNvPr id="401" name="Google Shape;401;p21"/>
          <p:cNvSpPr/>
          <p:nvPr/>
        </p:nvSpPr>
        <p:spPr>
          <a:xfrm>
            <a:off x="7642525" y="274625"/>
            <a:ext cx="1409100" cy="140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0C343D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Tkinter</a:t>
            </a:r>
            <a:r>
              <a:rPr lang="fr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pour l’interface</a:t>
            </a:r>
            <a:endParaRPr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8d892a2-78f0-41d2-84e9-7aa3f0b38af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C39A129C0D604D849DBAD781C3D15F" ma:contentTypeVersion="14" ma:contentTypeDescription="Crée un document." ma:contentTypeScope="" ma:versionID="72f1a1b7dd927b2342ac29bc7381c65c">
  <xsd:schema xmlns:xsd="http://www.w3.org/2001/XMLSchema" xmlns:xs="http://www.w3.org/2001/XMLSchema" xmlns:p="http://schemas.microsoft.com/office/2006/metadata/properties" xmlns:ns3="38d892a2-78f0-41d2-84e9-7aa3f0b38afb" xmlns:ns4="fd4c7bcd-62b3-469f-8993-015d34f0c8d1" targetNamespace="http://schemas.microsoft.com/office/2006/metadata/properties" ma:root="true" ma:fieldsID="b4f48bf47e16191f81fb365469593bab" ns3:_="" ns4:_="">
    <xsd:import namespace="38d892a2-78f0-41d2-84e9-7aa3f0b38afb"/>
    <xsd:import namespace="fd4c7bcd-62b3-469f-8993-015d34f0c8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892a2-78f0-41d2-84e9-7aa3f0b38a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c7bcd-62b3-469f-8993-015d34f0c8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3A3783-1BF8-44D4-8ED3-34420EB79E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7A6B7F-DFFF-4C1A-95BB-4E6E974DAEFD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38d892a2-78f0-41d2-84e9-7aa3f0b38afb"/>
    <ds:schemaRef ds:uri="fd4c7bcd-62b3-469f-8993-015d34f0c8d1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3F7D72B-2F48-4494-BEBC-9BF1B40F2F01}">
  <ds:schemaRefs>
    <ds:schemaRef ds:uri="38d892a2-78f0-41d2-84e9-7aa3f0b38afb"/>
    <ds:schemaRef ds:uri="fd4c7bcd-62b3-469f-8993-015d34f0c8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363</Words>
  <Application>Microsoft Office PowerPoint</Application>
  <PresentationFormat>On-screen Show (16:9)</PresentationFormat>
  <Paragraphs>94</Paragraphs>
  <Slides>14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Maven Pro</vt:lpstr>
      <vt:lpstr>Roboto Thin</vt:lpstr>
      <vt:lpstr>Arial</vt:lpstr>
      <vt:lpstr>Calibri</vt:lpstr>
      <vt:lpstr>Roboto</vt:lpstr>
      <vt:lpstr>Nunito</vt:lpstr>
      <vt:lpstr>Momentum</vt:lpstr>
      <vt:lpstr>Génie logiciel et Big Data Gestion de base de données annuelle des accidents corporels de la circulation routière années 2022</vt:lpstr>
      <vt:lpstr>1 - Présentation de l’équipe </vt:lpstr>
      <vt:lpstr>2 - Modèle logique des données</vt:lpstr>
      <vt:lpstr>3 - La base de données</vt:lpstr>
      <vt:lpstr>4 - Outils utilisés et données ajoutées:</vt:lpstr>
      <vt:lpstr>4 - Outils utilisés et données ajoutées: </vt:lpstr>
      <vt:lpstr>4 - Outils utilisés et données ajoutées: </vt:lpstr>
      <vt:lpstr>5 - Résultat 1</vt:lpstr>
      <vt:lpstr>5 - Résultat 1</vt:lpstr>
      <vt:lpstr>5 - Résultats 2</vt:lpstr>
      <vt:lpstr>5 - Résultats 3</vt:lpstr>
      <vt:lpstr>5 - Résultats 4</vt:lpstr>
      <vt:lpstr>6 - Conclusion   </vt:lpstr>
      <vt:lpstr>Génie logiciel et Big Data  Lynda FEDDAK Alhussein JAMIL  2023-2024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Génie logiciel et Big Data Gestion de base de données annuelle des accidents corporels de la circulation routière années 2022</dc:title>
  <dc:creator>Alhussein JAMIL</dc:creator>
  <cp:lastModifiedBy>Alhussein JAMIL X2020</cp:lastModifiedBy>
  <cp:revision>2</cp:revision>
  <dcterms:modified xsi:type="dcterms:W3CDTF">2024-01-06T16:32:45Z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0x01010040C39A129C0D604D849DBAD781C3D15F</vt:lpwstr>
  </property>
</Properties>
</file>